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2AD0352-3D2E-486C-B72D-B357566D1CDA}">
  <a:tblStyle styleId="{D2AD0352-3D2E-486C-B72D-B357566D1CD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0E73B52-3B37-47C8-83D0-7D7F2202028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8"/>
  </p:normalViewPr>
  <p:slideViewPr>
    <p:cSldViewPr snapToGrid="0">
      <p:cViewPr varScale="1">
        <p:scale>
          <a:sx n="127" d="100"/>
          <a:sy n="127" d="100"/>
        </p:scale>
        <p:origin x="464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106d5fc28_1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106d5fc28_1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106d5fc28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106d5fc28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106d5fc28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106d5fc28_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106d5fc28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106d5fc28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106d5fc28_1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106d5fc28_1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8106d5fc28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8106d5fc28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106d5fc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106d5fc2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106d5fc28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106d5fc28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106d5fc28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8106d5fc28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106d5fc28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106d5fc28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note: you can go through these steps just for SStreatments too! (Doesn’t need to only by the contrasts themselves)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106d5fc28_1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106d5fc28_1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106d5fc28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106d5fc28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8106d5fc28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8106d5fc28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8106d5fc28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8106d5fc28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52358" y="13012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Orthogonal Contrasts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Gemma Wallace &amp; Neil Yetz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Psy 653 Module 2 lab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 4, 2020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311700" y="2842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2) Calculate eta-squared for the contrast </a:t>
            </a:r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Eta</a:t>
            </a:r>
            <a:r>
              <a:rPr lang="en" sz="2400" b="1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 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</a:t>
            </a:r>
            <a:endParaRPr sz="2400" b="1" baseline="-25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contrast2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 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error 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5000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(this was given to us)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Eta</a:t>
            </a:r>
            <a:r>
              <a:rPr lang="en" sz="2400" b="1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1125/5000 = 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0.225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22.5% variance in Y explained by this contrast</a:t>
            </a:r>
            <a:endParaRPr sz="2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29" name="Google Shape;129;p22"/>
          <p:cNvSpPr txBox="1"/>
          <p:nvPr/>
        </p:nvSpPr>
        <p:spPr>
          <a:xfrm>
            <a:off x="6078650" y="944825"/>
            <a:ext cx="2925000" cy="11289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if you are not given SS</a:t>
            </a:r>
            <a:r>
              <a:rPr lang="en" sz="1800" i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</a:t>
            </a:r>
            <a:r>
              <a:rPr lang="en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you can calculate this from the SD and mean of Y!</a:t>
            </a:r>
            <a:endParaRPr sz="18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311700" y="2758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2) Calculate eta-squared for contrast </a:t>
            </a:r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Eta</a:t>
            </a:r>
            <a:r>
              <a:rPr lang="en" sz="2400" b="1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 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</a:t>
            </a:r>
            <a:endParaRPr sz="2400" b="1" baseline="-25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contrast2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 SS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error </a:t>
            </a:r>
            <a:endParaRPr sz="24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Eta</a:t>
            </a:r>
            <a:r>
              <a:rPr lang="en" sz="2400" b="1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1125/5000 = </a:t>
            </a: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0.225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22.5% variance in Y explained by this contrast</a:t>
            </a:r>
            <a:endParaRPr sz="24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i="1"/>
          </a:p>
        </p:txBody>
      </p:sp>
      <p:sp>
        <p:nvSpPr>
          <p:cNvPr id="136" name="Google Shape;136;p23"/>
          <p:cNvSpPr/>
          <p:nvPr/>
        </p:nvSpPr>
        <p:spPr>
          <a:xfrm>
            <a:off x="2392638" y="3529973"/>
            <a:ext cx="668400" cy="431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3"/>
          <p:cNvSpPr/>
          <p:nvPr/>
        </p:nvSpPr>
        <p:spPr>
          <a:xfrm>
            <a:off x="3143925" y="3529199"/>
            <a:ext cx="668400" cy="431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3"/>
          <p:cNvSpPr txBox="1"/>
          <p:nvPr/>
        </p:nvSpPr>
        <p:spPr>
          <a:xfrm>
            <a:off x="5314850" y="2107025"/>
            <a:ext cx="3745800" cy="14214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1125 is the SS</a:t>
            </a:r>
            <a:r>
              <a:rPr lang="en" sz="1600" baseline="-25000"/>
              <a:t>contrast </a:t>
            </a:r>
            <a:r>
              <a:rPr lang="en" sz="1600"/>
              <a:t>from the previous slide</a:t>
            </a: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5000 is the SS</a:t>
            </a:r>
            <a:r>
              <a:rPr lang="en" sz="1600" baseline="-25000"/>
              <a:t>total </a:t>
            </a:r>
            <a:r>
              <a:rPr lang="en" sz="1600"/>
              <a:t>that was given to us beforehand</a:t>
            </a:r>
            <a:endParaRPr sz="1600"/>
          </a:p>
        </p:txBody>
      </p:sp>
      <p:cxnSp>
        <p:nvCxnSpPr>
          <p:cNvPr id="139" name="Google Shape;139;p23"/>
          <p:cNvCxnSpPr>
            <a:endCxn id="136" idx="0"/>
          </p:cNvCxnSpPr>
          <p:nvPr/>
        </p:nvCxnSpPr>
        <p:spPr>
          <a:xfrm flipH="1">
            <a:off x="2726838" y="2573273"/>
            <a:ext cx="2670900" cy="956700"/>
          </a:xfrm>
          <a:prstGeom prst="straightConnector1">
            <a:avLst/>
          </a:prstGeom>
          <a:noFill/>
          <a:ln w="28575" cap="flat" cmpd="sng">
            <a:solidFill>
              <a:srgbClr val="9900FF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40" name="Google Shape;140;p23"/>
          <p:cNvCxnSpPr>
            <a:stCxn id="138" idx="1"/>
            <a:endCxn id="137" idx="3"/>
          </p:cNvCxnSpPr>
          <p:nvPr/>
        </p:nvCxnSpPr>
        <p:spPr>
          <a:xfrm flipH="1">
            <a:off x="3812325" y="2817725"/>
            <a:ext cx="1502525" cy="927174"/>
          </a:xfrm>
          <a:prstGeom prst="straightConnector1">
            <a:avLst/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4"/>
          <p:cNvSpPr txBox="1">
            <a:spLocks noGrp="1"/>
          </p:cNvSpPr>
          <p:nvPr>
            <p:ph type="title"/>
          </p:nvPr>
        </p:nvSpPr>
        <p:spPr>
          <a:xfrm>
            <a:off x="125875" y="76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3) Calculate the F statistic for the contrast</a:t>
            </a:r>
            <a:endParaRPr/>
          </a:p>
        </p:txBody>
      </p:sp>
      <p:sp>
        <p:nvSpPr>
          <p:cNvPr id="146" name="Google Shape;146;p24"/>
          <p:cNvSpPr txBox="1">
            <a:spLocks noGrp="1"/>
          </p:cNvSpPr>
          <p:nvPr>
            <p:ph type="body" idx="1"/>
          </p:nvPr>
        </p:nvSpPr>
        <p:spPr>
          <a:xfrm>
            <a:off x="201750" y="781150"/>
            <a:ext cx="8740500" cy="2352000"/>
          </a:xfrm>
          <a:prstGeom prst="rect">
            <a:avLst/>
          </a:prstGeom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calculate the F statistic for the contrast: 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aseline="-25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use this formula, you need to first calculate the </a:t>
            </a:r>
            <a:r>
              <a:rPr lang="en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MS</a:t>
            </a:r>
            <a:r>
              <a:rPr lang="en" baseline="-25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error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which you can get from the </a:t>
            </a:r>
            <a:r>
              <a:rPr lang="en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baseline="-25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error</a:t>
            </a:r>
            <a:r>
              <a:rPr lang="en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200" baseline="-25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24"/>
          <p:cNvSpPr txBox="1"/>
          <p:nvPr/>
        </p:nvSpPr>
        <p:spPr>
          <a:xfrm>
            <a:off x="4331475" y="951225"/>
            <a:ext cx="4560000" cy="5727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r>
              <a:rPr lang="en" sz="24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(dfhyp, dferr)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SS</a:t>
            </a:r>
            <a:r>
              <a:rPr lang="en" sz="24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/MS</a:t>
            </a:r>
            <a:r>
              <a:rPr lang="en" sz="24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error</a:t>
            </a:r>
            <a:endParaRPr sz="2400"/>
          </a:p>
        </p:txBody>
      </p:sp>
      <p:sp>
        <p:nvSpPr>
          <p:cNvPr id="148" name="Google Shape;148;p24"/>
          <p:cNvSpPr txBox="1"/>
          <p:nvPr/>
        </p:nvSpPr>
        <p:spPr>
          <a:xfrm>
            <a:off x="232900" y="2369575"/>
            <a:ext cx="4459680" cy="568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 err="1">
                <a:solidFill>
                  <a:srgbClr val="FF00FF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2400" baseline="-25000" dirty="0" err="1">
                <a:solidFill>
                  <a:srgbClr val="FF00FF"/>
                </a:solidFill>
                <a:latin typeface="Calibri"/>
                <a:ea typeface="Calibri"/>
                <a:cs typeface="Calibri"/>
                <a:sym typeface="Calibri"/>
              </a:rPr>
              <a:t>error</a:t>
            </a:r>
            <a:r>
              <a:rPr lang="en" sz="2400" dirty="0">
                <a:solidFill>
                  <a:srgbClr val="FF00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r>
              <a:rPr lang="en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2400" baseline="-25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</a:t>
            </a:r>
            <a:r>
              <a:rPr lang="en" sz="24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 SS</a:t>
            </a:r>
            <a:r>
              <a:rPr lang="en" sz="24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SS</a:t>
            </a:r>
            <a:r>
              <a:rPr lang="en" sz="24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contrast2</a:t>
            </a:r>
            <a:endParaRPr sz="2400" dirty="0"/>
          </a:p>
        </p:txBody>
      </p:sp>
      <p:sp>
        <p:nvSpPr>
          <p:cNvPr id="149" name="Google Shape;149;p24"/>
          <p:cNvSpPr txBox="1"/>
          <p:nvPr/>
        </p:nvSpPr>
        <p:spPr>
          <a:xfrm>
            <a:off x="388975" y="3265550"/>
            <a:ext cx="7791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First: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MS</a:t>
            </a:r>
            <a:r>
              <a:rPr lang="en" sz="20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error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(5000 - 1125 - 375) / (90 - 3) = 3500/87 = 40.229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Second: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</a:t>
            </a:r>
            <a:r>
              <a:rPr lang="en" sz="20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contrast1(2,87) 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SS</a:t>
            </a:r>
            <a:r>
              <a:rPr lang="en" sz="20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/40.229 = 1125/40.229 = </a:t>
            </a:r>
            <a:r>
              <a:rPr lang="en" sz="2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27.96</a:t>
            </a:r>
            <a:endParaRPr sz="2000"/>
          </a:p>
        </p:txBody>
      </p:sp>
      <p:sp>
        <p:nvSpPr>
          <p:cNvPr id="150" name="Google Shape;150;p24"/>
          <p:cNvSpPr txBox="1"/>
          <p:nvPr/>
        </p:nvSpPr>
        <p:spPr>
          <a:xfrm>
            <a:off x="3138850" y="913650"/>
            <a:ext cx="4314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4"/>
          <p:cNvSpPr txBox="1"/>
          <p:nvPr/>
        </p:nvSpPr>
        <p:spPr>
          <a:xfrm>
            <a:off x="5949075" y="2377675"/>
            <a:ext cx="2910000" cy="568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MS</a:t>
            </a:r>
            <a:r>
              <a:rPr lang="en" sz="24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error 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r>
              <a:rPr lang="en" sz="2400">
                <a:solidFill>
                  <a:srgbClr val="FF00FF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2400" baseline="-25000">
                <a:solidFill>
                  <a:srgbClr val="FF00FF"/>
                </a:solidFill>
                <a:latin typeface="Calibri"/>
                <a:ea typeface="Calibri"/>
                <a:cs typeface="Calibri"/>
                <a:sym typeface="Calibri"/>
              </a:rPr>
              <a:t>error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/(n - k)</a:t>
            </a:r>
            <a:endParaRPr sz="2400"/>
          </a:p>
        </p:txBody>
      </p:sp>
      <p:cxnSp>
        <p:nvCxnSpPr>
          <p:cNvPr id="152" name="Google Shape;152;p24"/>
          <p:cNvCxnSpPr>
            <a:cxnSpLocks/>
            <a:stCxn id="148" idx="3"/>
            <a:endCxn id="151" idx="1"/>
          </p:cNvCxnSpPr>
          <p:nvPr/>
        </p:nvCxnSpPr>
        <p:spPr>
          <a:xfrm>
            <a:off x="4692580" y="2653825"/>
            <a:ext cx="1256495" cy="81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3" name="Google Shape;153;p24"/>
          <p:cNvSpPr txBox="1"/>
          <p:nvPr/>
        </p:nvSpPr>
        <p:spPr>
          <a:xfrm>
            <a:off x="592375" y="4695850"/>
            <a:ext cx="7587600" cy="3969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/>
              <a:t>Note: SS</a:t>
            </a:r>
            <a:r>
              <a:rPr lang="en" i="1" baseline="-25000"/>
              <a:t>contrast2</a:t>
            </a:r>
            <a:r>
              <a:rPr lang="en" i="1"/>
              <a:t> = 375. Calculate this on your own for practice or see the activity answer key.</a:t>
            </a:r>
            <a:endParaRPr i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5"/>
          <p:cNvSpPr txBox="1">
            <a:spLocks noGrp="1"/>
          </p:cNvSpPr>
          <p:nvPr>
            <p:ph type="title"/>
          </p:nvPr>
        </p:nvSpPr>
        <p:spPr>
          <a:xfrm>
            <a:off x="157825" y="121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4) Determine the critical value of F</a:t>
            </a:r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body" idx="1"/>
          </p:nvPr>
        </p:nvSpPr>
        <p:spPr>
          <a:xfrm>
            <a:off x="84925" y="863550"/>
            <a:ext cx="4256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a critical F value table to determine the value your contrast’s F statistic needs to exceed in order to be considered significant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Field, Miles, &amp; Field (2012) Table A.3 pp. 936-939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df numerator = k -1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df denominator = a proxy for the df error (n-k)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Round up to the next highest df denominator if your value isn’t listed 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41325" y="797550"/>
            <a:ext cx="4715073" cy="4149261"/>
          </a:xfrm>
          <a:prstGeom prst="rect">
            <a:avLst/>
          </a:prstGeom>
          <a:noFill/>
          <a:ln w="9525" cap="flat" cmpd="sng">
            <a:solidFill>
              <a:srgbClr val="1155CC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>
            <a:spLocks noGrp="1"/>
          </p:cNvSpPr>
          <p:nvPr>
            <p:ph type="title"/>
          </p:nvPr>
        </p:nvSpPr>
        <p:spPr>
          <a:xfrm>
            <a:off x="136200" y="528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4) Determine the critical value of F</a:t>
            </a:r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body" idx="1"/>
          </p:nvPr>
        </p:nvSpPr>
        <p:spPr>
          <a:xfrm>
            <a:off x="256950" y="4006825"/>
            <a:ext cx="8652900" cy="1087800"/>
          </a:xfrm>
          <a:prstGeom prst="rect">
            <a:avLst/>
          </a:prstGeom>
          <a:solidFill>
            <a:srgbClr val="CFE2F3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df numerator = 2 (3 groups - 1 = 2)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df denominator = 87 (90 participants - 3 groups), round up to 100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critical value of F for this ANOVA is </a:t>
            </a:r>
            <a:r>
              <a:rPr lang="en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4.82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an alpha of &lt;0.01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67" name="Google Shape;16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200" y="628100"/>
            <a:ext cx="3886141" cy="3312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09341" y="981450"/>
            <a:ext cx="4800660" cy="2345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09350" y="628112"/>
            <a:ext cx="4800649" cy="35463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 txBox="1"/>
          <p:nvPr/>
        </p:nvSpPr>
        <p:spPr>
          <a:xfrm rot="-5400000" flipH="1">
            <a:off x="3494800" y="2074175"/>
            <a:ext cx="1583700" cy="35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FFFFFF"/>
                </a:solidFill>
              </a:rPr>
              <a:t>Df (Denominator)</a:t>
            </a:r>
            <a:endParaRPr sz="1200" b="1">
              <a:solidFill>
                <a:srgbClr val="FFFFFF"/>
              </a:solidFill>
            </a:endParaRPr>
          </a:p>
        </p:txBody>
      </p:sp>
      <p:sp>
        <p:nvSpPr>
          <p:cNvPr id="171" name="Google Shape;171;p26"/>
          <p:cNvSpPr/>
          <p:nvPr/>
        </p:nvSpPr>
        <p:spPr>
          <a:xfrm>
            <a:off x="5289000" y="625500"/>
            <a:ext cx="396900" cy="27942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6"/>
          <p:cNvSpPr/>
          <p:nvPr/>
        </p:nvSpPr>
        <p:spPr>
          <a:xfrm>
            <a:off x="4381900" y="1800350"/>
            <a:ext cx="4454700" cy="1944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00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>
            <a:spLocks noGrp="1"/>
          </p:cNvSpPr>
          <p:nvPr>
            <p:ph type="title"/>
          </p:nvPr>
        </p:nvSpPr>
        <p:spPr>
          <a:xfrm>
            <a:off x="109225" y="1129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4) Does the F statistic for the contrast exceed the critical value of F? </a:t>
            </a: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body" idx="1"/>
          </p:nvPr>
        </p:nvSpPr>
        <p:spPr>
          <a:xfrm>
            <a:off x="363750" y="15412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</a:rPr>
              <a:t>If yes, we can reject the null hypothesis and interpret the contrast as statistically significant.</a:t>
            </a:r>
            <a:endParaRPr sz="20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r>
              <a:rPr lang="en" sz="2500" b="1" baseline="-25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contrast1(2,87)</a:t>
            </a:r>
            <a:r>
              <a:rPr lang="en" sz="2500" b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= 27.96</a:t>
            </a:r>
            <a:endParaRPr sz="25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Since 27.96 &gt; 4.82, this contrast is significant, indicating that the mean value of Y for participants in group 3 was significantly different than participants in groups 1 and 2.</a:t>
            </a:r>
            <a:endParaRPr sz="20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/>
        </p:nvSpPr>
        <p:spPr>
          <a:xfrm>
            <a:off x="210900" y="430750"/>
            <a:ext cx="8722200" cy="47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Contrasts test a </a:t>
            </a:r>
            <a:r>
              <a:rPr lang="en" sz="20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specific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hypothesis related to group means based upon some prior information about the groups.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Contrasts assign a weight to each of the groups in your predictor variable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Weights should add up to zero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Assigning a weight of zero means that group will not be included in the contrast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Order of the weights corresponds to order of groups in predictor variable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556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000"/>
              <a:buFont typeface="Calibri"/>
              <a:buChar char="○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Contrasts are one-tailed (we are testing specific hypotheses)</a:t>
            </a:r>
            <a:endParaRPr sz="20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1836050" y="217075"/>
            <a:ext cx="48729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Quick Review of Planned Contrasts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201725" y="1658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example of a planned contrast set-up: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40925" y="2217200"/>
            <a:ext cx="8681400" cy="26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 1 tests whether or not the control group differs from the groups that received a drug treatment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 2 tests whether or not the two drugs differ in their effect.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8" name="Google Shape;68;p15"/>
          <p:cNvGraphicFramePr/>
          <p:nvPr/>
        </p:nvGraphicFramePr>
        <p:xfrm>
          <a:off x="631025" y="1394550"/>
          <a:ext cx="7239000" cy="1188630"/>
        </p:xfrm>
        <a:graphic>
          <a:graphicData uri="http://schemas.openxmlformats.org/drawingml/2006/table">
            <a:tbl>
              <a:tblPr>
                <a:noFill/>
                <a:tableStyleId>{D2AD0352-3D2E-486C-B72D-B357566D1CDA}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Control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Drug A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Drug B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Contrast 1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1/2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1/2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Contrast 2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235575" y="981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Orthogonal Contrasts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235575" y="73795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 set of contrasts is orthogonal if: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number of contrasts = df (number of groups -1)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You have at least 3 groups to compare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 contrasts are </a:t>
            </a:r>
            <a:r>
              <a:rPr lang="en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orthogonal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the pairwise products of the corresponding coefficients for each term sum to zero: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75" name="Google Shape;75;p16"/>
          <p:cNvGraphicFramePr/>
          <p:nvPr/>
        </p:nvGraphicFramePr>
        <p:xfrm>
          <a:off x="809450" y="2680400"/>
          <a:ext cx="7239000" cy="1188630"/>
        </p:xfrm>
        <a:graphic>
          <a:graphicData uri="http://schemas.openxmlformats.org/drawingml/2006/table">
            <a:tbl>
              <a:tblPr>
                <a:noFill/>
                <a:tableStyleId>{D2AD0352-3D2E-486C-B72D-B357566D1CDA}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9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Control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Drug A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Drug B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Contrast 1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1/2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1/2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Contrast 2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-1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6" name="Google Shape;76;p16"/>
          <p:cNvSpPr txBox="1"/>
          <p:nvPr/>
        </p:nvSpPr>
        <p:spPr>
          <a:xfrm>
            <a:off x="626300" y="4221425"/>
            <a:ext cx="7605300" cy="568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These contrasts are orthogonal because: (-1 *0) + (1/2 * -1) + (1/2 * 1) = 0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201725" y="1574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Relevant formulas</a:t>
            </a:r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body" idx="1"/>
          </p:nvPr>
        </p:nvSpPr>
        <p:spPr>
          <a:xfrm>
            <a:off x="100200" y="7921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rgbClr val="000000"/>
                </a:solidFill>
              </a:rPr>
              <a:t>We can use orthogonal contrasts to get a lot of information about a dataset, even if we don’t have a full ANOVA table!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880100" y="1616550"/>
            <a:ext cx="48729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7"/>
          <p:cNvSpPr txBox="1"/>
          <p:nvPr/>
        </p:nvSpPr>
        <p:spPr>
          <a:xfrm>
            <a:off x="480875" y="1616550"/>
            <a:ext cx="48729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Sums of Squares for each contrast:</a:t>
            </a:r>
            <a:endParaRPr sz="1800" u="sng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744775" y="2013300"/>
            <a:ext cx="48729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 = n/cell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cj is a set of contrast weights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Ŷj is the mean of the DV in group j</a:t>
            </a:r>
            <a:endParaRPr sz="1800"/>
          </a:p>
        </p:txBody>
      </p:sp>
      <p:sp>
        <p:nvSpPr>
          <p:cNvPr id="87" name="Google Shape;87;p17"/>
          <p:cNvSpPr txBox="1"/>
          <p:nvPr/>
        </p:nvSpPr>
        <p:spPr>
          <a:xfrm>
            <a:off x="550075" y="4208500"/>
            <a:ext cx="37056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u="sng">
                <a:latin typeface="Calibri"/>
                <a:ea typeface="Calibri"/>
                <a:cs typeface="Calibri"/>
                <a:sym typeface="Calibri"/>
              </a:rPr>
              <a:t>Sum of Squares Total: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901250" y="3682900"/>
            <a:ext cx="48306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18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treatments</a:t>
            </a: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SS</a:t>
            </a:r>
            <a:r>
              <a:rPr lang="en" sz="18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SS</a:t>
            </a:r>
            <a:r>
              <a:rPr lang="en" sz="18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contrast2</a:t>
            </a: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…SS</a:t>
            </a:r>
            <a:r>
              <a:rPr lang="en" sz="18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contrastk</a:t>
            </a:r>
            <a:endParaRPr sz="1800" baseline="-25000"/>
          </a:p>
        </p:txBody>
      </p:sp>
      <p:sp>
        <p:nvSpPr>
          <p:cNvPr id="89" name="Google Shape;89;p17"/>
          <p:cNvSpPr txBox="1"/>
          <p:nvPr/>
        </p:nvSpPr>
        <p:spPr>
          <a:xfrm>
            <a:off x="480875" y="3281788"/>
            <a:ext cx="5829000" cy="4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Sum of Squares Treatments:</a:t>
            </a:r>
            <a:endParaRPr/>
          </a:p>
        </p:txBody>
      </p:sp>
      <p:sp>
        <p:nvSpPr>
          <p:cNvPr id="90" name="Google Shape;90;p17"/>
          <p:cNvSpPr txBox="1"/>
          <p:nvPr/>
        </p:nvSpPr>
        <p:spPr>
          <a:xfrm>
            <a:off x="901250" y="4575000"/>
            <a:ext cx="48306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18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</a:t>
            </a: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SS</a:t>
            </a:r>
            <a:r>
              <a:rPr lang="en" sz="18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SS</a:t>
            </a:r>
            <a:r>
              <a:rPr lang="en" sz="18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contrast2</a:t>
            </a: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…SS</a:t>
            </a:r>
            <a:r>
              <a:rPr lang="en" sz="18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contrastk </a:t>
            </a: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+ SS</a:t>
            </a:r>
            <a:r>
              <a:rPr lang="en" sz="1800" b="1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error</a:t>
            </a:r>
            <a:endParaRPr sz="1800" baseline="-25000"/>
          </a:p>
        </p:txBody>
      </p:sp>
      <p:pic>
        <p:nvPicPr>
          <p:cNvPr id="3" name="Picture 2" descr="A picture containing knife, table&#10;&#10;Description automatically generated">
            <a:extLst>
              <a:ext uri="{FF2B5EF4-FFF2-40B4-BE49-F238E27FC236}">
                <a16:creationId xmlns:a16="http://schemas.microsoft.com/office/drawing/2014/main" id="{88A316B2-F608-A742-A17E-FD44575D2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8662" y="1856685"/>
            <a:ext cx="3236475" cy="11438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150975" y="643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Breaking down the example from Module 2 lecture</a:t>
            </a:r>
            <a:endParaRPr/>
          </a:p>
        </p:txBody>
      </p:sp>
      <p:graphicFrame>
        <p:nvGraphicFramePr>
          <p:cNvPr id="96" name="Google Shape;96;p18"/>
          <p:cNvGraphicFramePr/>
          <p:nvPr/>
        </p:nvGraphicFramePr>
        <p:xfrm>
          <a:off x="1979588" y="1040700"/>
          <a:ext cx="5066425" cy="1957825"/>
        </p:xfrm>
        <a:graphic>
          <a:graphicData uri="http://schemas.openxmlformats.org/drawingml/2006/table">
            <a:tbl>
              <a:tblPr>
                <a:noFill/>
                <a:tableStyleId>{00E73B52-3B37-47C8-83D0-7D7F2202028B}</a:tableStyleId>
              </a:tblPr>
              <a:tblGrid>
                <a:gridCol w="1465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4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Contrast 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Contrast 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3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7" name="Google Shape;97;p18"/>
          <p:cNvSpPr txBox="1"/>
          <p:nvPr/>
        </p:nvSpPr>
        <p:spPr>
          <a:xfrm>
            <a:off x="347150" y="3088525"/>
            <a:ext cx="81975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i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We could use different contrast weights, depending on our specific research question and a priori information.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114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114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/>
          </a:p>
        </p:txBody>
      </p:sp>
      <p:sp>
        <p:nvSpPr>
          <p:cNvPr id="98" name="Google Shape;98;p18"/>
          <p:cNvSpPr txBox="1"/>
          <p:nvPr/>
        </p:nvSpPr>
        <p:spPr>
          <a:xfrm>
            <a:off x="870600" y="4155675"/>
            <a:ext cx="7402800" cy="8415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114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 for this study was 90 (i.e., 30 subjects/cell in this design)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1143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18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total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5000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>
            <a:spLocks noGrp="1"/>
          </p:cNvSpPr>
          <p:nvPr>
            <p:ph type="title"/>
          </p:nvPr>
        </p:nvSpPr>
        <p:spPr>
          <a:xfrm>
            <a:off x="150975" y="643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Breaking down the example from Module 2 lecture</a:t>
            </a:r>
            <a:endParaRPr/>
          </a:p>
        </p:txBody>
      </p:sp>
      <p:graphicFrame>
        <p:nvGraphicFramePr>
          <p:cNvPr id="104" name="Google Shape;104;p19"/>
          <p:cNvGraphicFramePr/>
          <p:nvPr/>
        </p:nvGraphicFramePr>
        <p:xfrm>
          <a:off x="1979588" y="1040700"/>
          <a:ext cx="5301750" cy="1957825"/>
        </p:xfrm>
        <a:graphic>
          <a:graphicData uri="http://schemas.openxmlformats.org/drawingml/2006/table">
            <a:tbl>
              <a:tblPr>
                <a:noFill/>
                <a:tableStyleId>{00E73B52-3B37-47C8-83D0-7D7F2202028B}</a:tableStyleId>
              </a:tblPr>
              <a:tblGrid>
                <a:gridCol w="1364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47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15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3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Contrast 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Contrast 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3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5" name="Google Shape;105;p19"/>
          <p:cNvSpPr txBox="1"/>
          <p:nvPr/>
        </p:nvSpPr>
        <p:spPr>
          <a:xfrm>
            <a:off x="232275" y="3329300"/>
            <a:ext cx="83580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 1 tests whether the mean of Y for treatment group 3 was significantly different than the means of the other two groups.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 2 tests the hypothesis that the mean of group 1 was significantly different than the mean of group 2.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>
            <a:spLocks noGrp="1"/>
          </p:cNvSpPr>
          <p:nvPr>
            <p:ph type="title"/>
          </p:nvPr>
        </p:nvSpPr>
        <p:spPr>
          <a:xfrm>
            <a:off x="150975" y="643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Breaking down the example from Module 2 lecture</a:t>
            </a:r>
            <a:endParaRPr/>
          </a:p>
        </p:txBody>
      </p:sp>
      <p:graphicFrame>
        <p:nvGraphicFramePr>
          <p:cNvPr id="111" name="Google Shape;111;p20"/>
          <p:cNvGraphicFramePr/>
          <p:nvPr/>
        </p:nvGraphicFramePr>
        <p:xfrm>
          <a:off x="1979588" y="1040700"/>
          <a:ext cx="5066425" cy="1957825"/>
        </p:xfrm>
        <a:graphic>
          <a:graphicData uri="http://schemas.openxmlformats.org/drawingml/2006/table">
            <a:tbl>
              <a:tblPr>
                <a:noFill/>
                <a:tableStyleId>{00E73B52-3B37-47C8-83D0-7D7F2202028B}</a:tableStyleId>
              </a:tblPr>
              <a:tblGrid>
                <a:gridCol w="130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1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214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Contrast 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Contrast 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3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0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E5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12" name="Google Shape;112;p20"/>
          <p:cNvSpPr txBox="1"/>
          <p:nvPr/>
        </p:nvSpPr>
        <p:spPr>
          <a:xfrm>
            <a:off x="232275" y="3402200"/>
            <a:ext cx="83580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this demo we walk through how to test the hypothesis that the mean of group 3 was significantly different from the mean of participants in groups 1 and 2 (i.e., testing the significance of Contrast 1)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encourage you to go through these steps for Contrast 2 on your own for practice :)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/>
        </p:nvSpPr>
        <p:spPr>
          <a:xfrm>
            <a:off x="389175" y="2767050"/>
            <a:ext cx="80031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1800" baseline="-250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= [30 * ((</a:t>
            </a:r>
            <a:r>
              <a:rPr lang="en" sz="1800">
                <a:solidFill>
                  <a:schemeClr val="dk1"/>
                </a:solidFill>
                <a:highlight>
                  <a:srgbClr val="00FFFF"/>
                </a:highlight>
                <a:latin typeface="Calibri"/>
                <a:ea typeface="Calibri"/>
                <a:cs typeface="Calibri"/>
                <a:sym typeface="Calibri"/>
              </a:rPr>
              <a:t>35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* </a:t>
            </a:r>
            <a:r>
              <a:rPr lang="en" sz="1800">
                <a:solidFill>
                  <a:schemeClr val="dk1"/>
                </a:solidFill>
                <a:highlight>
                  <a:srgbClr val="B4A7D6"/>
                </a:highlight>
                <a:latin typeface="Calibri"/>
                <a:ea typeface="Calibri"/>
                <a:cs typeface="Calibri"/>
                <a:sym typeface="Calibri"/>
              </a:rPr>
              <a:t>-1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1800">
                <a:solidFill>
                  <a:schemeClr val="dk1"/>
                </a:solidFill>
                <a:highlight>
                  <a:srgbClr val="CFE2F3"/>
                </a:highlight>
                <a:latin typeface="Calibri"/>
                <a:ea typeface="Calibri"/>
                <a:cs typeface="Calibri"/>
                <a:sym typeface="Calibri"/>
              </a:rPr>
              <a:t>40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* </a:t>
            </a:r>
            <a:r>
              <a:rPr lang="en" sz="1800">
                <a:solidFill>
                  <a:schemeClr val="dk1"/>
                </a:solidFill>
                <a:highlight>
                  <a:srgbClr val="EAD1DC"/>
                </a:highlight>
                <a:latin typeface="Calibri"/>
                <a:ea typeface="Calibri"/>
                <a:cs typeface="Calibri"/>
                <a:sym typeface="Calibri"/>
              </a:rPr>
              <a:t>-1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1800">
                <a:solidFill>
                  <a:schemeClr val="dk1"/>
                </a:solidFill>
                <a:highlight>
                  <a:srgbClr val="3C78D8"/>
                </a:highlight>
                <a:latin typeface="Calibri"/>
                <a:ea typeface="Calibri"/>
                <a:cs typeface="Calibri"/>
                <a:sym typeface="Calibri"/>
              </a:rPr>
              <a:t>45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* </a:t>
            </a:r>
            <a:r>
              <a:rPr lang="en" sz="1800">
                <a:solidFill>
                  <a:schemeClr val="dk1"/>
                </a:solidFill>
                <a:highlight>
                  <a:srgbClr val="FF00FF"/>
                </a:highlight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))^2] / (</a:t>
            </a:r>
            <a:r>
              <a:rPr lang="en" sz="1800">
                <a:solidFill>
                  <a:schemeClr val="dk1"/>
                </a:solidFill>
                <a:highlight>
                  <a:srgbClr val="B4A7D6"/>
                </a:highlight>
                <a:latin typeface="Calibri"/>
                <a:ea typeface="Calibri"/>
                <a:cs typeface="Calibri"/>
                <a:sym typeface="Calibri"/>
              </a:rPr>
              <a:t>-1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)^2  + (</a:t>
            </a:r>
            <a:r>
              <a:rPr lang="en" sz="1800">
                <a:solidFill>
                  <a:schemeClr val="dk1"/>
                </a:solidFill>
                <a:highlight>
                  <a:srgbClr val="EAD1DC"/>
                </a:highlight>
                <a:latin typeface="Calibri"/>
                <a:ea typeface="Calibri"/>
                <a:cs typeface="Calibri"/>
                <a:sym typeface="Calibri"/>
              </a:rPr>
              <a:t>-1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)^2 + (</a:t>
            </a:r>
            <a:r>
              <a:rPr lang="en" sz="1800">
                <a:solidFill>
                  <a:schemeClr val="dk1"/>
                </a:solidFill>
                <a:highlight>
                  <a:srgbClr val="FF00FF"/>
                </a:highlight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)^2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1800" baseline="-250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= [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30 * (15)^2 ]/6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18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[30 * 225]/6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SS</a:t>
            </a:r>
            <a:r>
              <a:rPr lang="en" sz="18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contrast1 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6750/6 = </a:t>
            </a:r>
            <a:r>
              <a:rPr lang="en" sz="18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1125</a:t>
            </a:r>
            <a:endParaRPr sz="18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152400" y="152400"/>
            <a:ext cx="6971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AutoNum type="arabicParenR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Calculate Sums of Squares for the contrast</a:t>
            </a:r>
            <a:endParaRPr sz="2400"/>
          </a:p>
        </p:txBody>
      </p:sp>
      <p:sp>
        <p:nvSpPr>
          <p:cNvPr id="119" name="Google Shape;119;p21"/>
          <p:cNvSpPr txBox="1"/>
          <p:nvPr/>
        </p:nvSpPr>
        <p:spPr>
          <a:xfrm>
            <a:off x="3164225" y="2377900"/>
            <a:ext cx="1311300" cy="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20" name="Google Shape;120;p21"/>
          <p:cNvGraphicFramePr/>
          <p:nvPr/>
        </p:nvGraphicFramePr>
        <p:xfrm>
          <a:off x="346763" y="1063175"/>
          <a:ext cx="4270950" cy="1957825"/>
        </p:xfrm>
        <a:graphic>
          <a:graphicData uri="http://schemas.openxmlformats.org/drawingml/2006/table">
            <a:tbl>
              <a:tblPr>
                <a:noFill/>
                <a:tableStyleId>{00E73B52-3B37-47C8-83D0-7D7F2202028B}</a:tableStyleId>
              </a:tblPr>
              <a:tblGrid>
                <a:gridCol w="1374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813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1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1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Contrast 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35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00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B4A7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40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CFE2F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-1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EAD1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8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Group 3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45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4A86E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3500" marR="63500" marT="63500" marB="63500">
                    <a:solidFill>
                      <a:srgbClr val="FF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1" name="Google Shape;121;p21"/>
          <p:cNvSpPr txBox="1"/>
          <p:nvPr/>
        </p:nvSpPr>
        <p:spPr>
          <a:xfrm>
            <a:off x="5316550" y="2377900"/>
            <a:ext cx="1632900" cy="5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/>
              <a:t>N/cell = 30</a:t>
            </a:r>
            <a:endParaRPr sz="1800" b="1"/>
          </a:p>
        </p:txBody>
      </p:sp>
      <p:pic>
        <p:nvPicPr>
          <p:cNvPr id="8" name="Picture 7" descr="A picture containing knife, table&#10;&#10;Description automatically generated">
            <a:extLst>
              <a:ext uri="{FF2B5EF4-FFF2-40B4-BE49-F238E27FC236}">
                <a16:creationId xmlns:a16="http://schemas.microsoft.com/office/drawing/2014/main" id="{1D57A927-79A3-4D48-A1DF-38AAEC770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563" y="1125950"/>
            <a:ext cx="3236475" cy="11438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1124</Words>
  <Application>Microsoft Macintosh PowerPoint</Application>
  <PresentationFormat>On-screen Show (16:9)</PresentationFormat>
  <Paragraphs>196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Courier New</vt:lpstr>
      <vt:lpstr>Times New Roman</vt:lpstr>
      <vt:lpstr>Simple Light</vt:lpstr>
      <vt:lpstr>Orthogonal Contrasts</vt:lpstr>
      <vt:lpstr>PowerPoint Presentation</vt:lpstr>
      <vt:lpstr>An example of a planned contrast set-up:</vt:lpstr>
      <vt:lpstr>Orthogonal Contrasts</vt:lpstr>
      <vt:lpstr>Relevant formulas</vt:lpstr>
      <vt:lpstr>Breaking down the example from Module 2 lecture</vt:lpstr>
      <vt:lpstr>Breaking down the example from Module 2 lecture</vt:lpstr>
      <vt:lpstr>Breaking down the example from Module 2 lecture</vt:lpstr>
      <vt:lpstr>PowerPoint Presentation</vt:lpstr>
      <vt:lpstr>2) Calculate eta-squared for the contrast </vt:lpstr>
      <vt:lpstr>2) Calculate eta-squared for contrast </vt:lpstr>
      <vt:lpstr>3) Calculate the F statistic for the contrast</vt:lpstr>
      <vt:lpstr>4) Determine the critical value of F</vt:lpstr>
      <vt:lpstr>4) Determine the critical value of F</vt:lpstr>
      <vt:lpstr>4) Does the F statistic for the contrast exceed the critical value of F?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Orthogonal Contrasts</dc:title>
  <cp:lastModifiedBy>Wallace,Gemma</cp:lastModifiedBy>
  <cp:revision>2</cp:revision>
  <dcterms:modified xsi:type="dcterms:W3CDTF">2020-03-05T00:05:02Z</dcterms:modified>
</cp:coreProperties>
</file>